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4dc0396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4dc0396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4dc0396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4dc0396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4dc0396c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4dc0396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4c4f5f35a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4c4f5f35a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7fa7482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7fa7482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897de84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897de84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7fa7482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7fa7482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4c4f5f35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4c4f5f35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4c4f5f35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4c4f5f35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4c4f5f35a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4c4f5f35a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4d303f7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4d303f7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Micael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897de84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897de84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4d303f7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4d303f7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4d303f7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4d303f7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8f22830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8f22830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7fa7482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7fa7482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Micael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7fa7482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7fa7482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4c4f5f35a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4c4f5f35a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4dc0396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4dc0396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jonysarcanjo.medium.com/detec%C3%A7%C3%A3o-de-marcadores-aruco-em-streams-de-v%C3%ADdeo-em-tempo-real-com-opencv-9a3d99c667d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s.google.com" TargetMode="External"/><Relationship Id="rId4" Type="http://schemas.openxmlformats.org/officeDocument/2006/relationships/hyperlink" Target="https://developer.apple.com/augmented-reality" TargetMode="External"/><Relationship Id="rId9" Type="http://schemas.openxmlformats.org/officeDocument/2006/relationships/hyperlink" Target="https://docs.opencv.org/4.x/d5/dae/tutorial_aruco_detection.html" TargetMode="External"/><Relationship Id="rId5" Type="http://schemas.openxmlformats.org/officeDocument/2006/relationships/hyperlink" Target="https://invensense.tdk.com/products/motion-tracking/6-axis/mpu-6050/" TargetMode="External"/><Relationship Id="rId6" Type="http://schemas.openxmlformats.org/officeDocument/2006/relationships/hyperlink" Target="https://learn.sparkfun.com/tutorials/gyroscope/all" TargetMode="External"/><Relationship Id="rId7" Type="http://schemas.openxmlformats.org/officeDocument/2006/relationships/hyperlink" Target="https://pt.aliexpress.com/item/1005009013286706.html" TargetMode="External"/><Relationship Id="rId8" Type="http://schemas.openxmlformats.org/officeDocument/2006/relationships/hyperlink" Target="https://www.ultraleap.com/product/leap-motion-controll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11AMyaYXgpQ_f34QDdo2pM-YNwITh4G5?usp=sharing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RV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Ari Elias, Felipe Augusto, Luigi Garcia Marchetti e Micael Luan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ARCore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77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Mídia: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Imagem, Vídeo.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(Sem suporte nativo a áudio, mas pode ser integrado via apps).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Posicionamento: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Macro (Pa): mapeia superfícies como chão, paredes, mesas.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Micro (Pi):  ajusta objetos virtuais em pontos específicos com ancoragem.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 preço: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Compatível com smartphones Android com hardware específico (câmera + sensores).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Sem custo extra:  já vem como SDK para desenvolvedores.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ARKit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77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de informação: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Vetorial (V): rastreamento de faces, planos, objetos.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Raster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(R)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imagens captadas pela câmera TrueDepth e LiDAR.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Dimensão: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(objetos, planos, faces).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Absoluto (A): reconhecimento do espaço físico via LiDAR.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Relativo (T):  rastreamento contínuo do movimento do aparelho.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(E), Processo (P), Saída (S):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câmeras TrueDepth, LiDAR (em iPhones/iPads recentes), sensores de movimento.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reconstrução do ambiente 3D com alta precisão, oclusão de pessoas, rastreamento facial.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visualização realista com interação avançada (ex.: filtros de face, jogos, apps de design).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ARKit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77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Mídia: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Imagem, Vídeo.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Reconhecimento de expressões faciais (pode interagir com áudio e animação).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Posicionamento: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Macro (Pa):  mapeia cômodos inteiros, objetos grandes.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Micro (Pi): rastreia expressões faciais e detalhes com alta precisão.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e preço: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Compatível com iPhones/iPads recentes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Licença gratuita para uso básico ou licenças premium entre $99 e $299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Smartphone com ARCore/ARKit</a:t>
            </a:r>
            <a:endParaRPr/>
          </a:p>
        </p:txBody>
      </p:sp>
      <p:pic>
        <p:nvPicPr>
          <p:cNvPr descr="Is Pokémon GO Really Augmented Reality? | Scientific American"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30877" r="0" t="0"/>
          <a:stretch/>
        </p:blipFill>
        <p:spPr>
          <a:xfrm>
            <a:off x="6222875" y="1366875"/>
            <a:ext cx="2405149" cy="25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6875"/>
            <a:ext cx="5106074" cy="27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43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b="1" lang="pt-BR"/>
              <a:t>Leap Motion</a:t>
            </a:r>
            <a:r>
              <a:rPr lang="pt-BR"/>
              <a:t> é um dispositivo de rastreamento de mãos que permite interações naturais em ambientes digitais.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Tipo de informação: </a:t>
            </a:r>
            <a:r>
              <a:rPr lang="pt-BR"/>
              <a:t>Vetorial.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Dimensão da Informação: </a:t>
            </a:r>
            <a:r>
              <a:rPr lang="pt-BR"/>
              <a:t>3D.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Tipo de Sistema: </a:t>
            </a:r>
            <a:r>
              <a:rPr lang="pt-BR"/>
              <a:t>Relativo.</a:t>
            </a:r>
            <a:endParaRPr/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Leap Motion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875" y="1152475"/>
            <a:ext cx="3798626" cy="325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Leap Motion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43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Entrada, Processo e Saída: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Entrada: </a:t>
            </a:r>
            <a:r>
              <a:rPr lang="pt-BR"/>
              <a:t>Movimentos das mãos e dedos;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Processo: </a:t>
            </a:r>
            <a:r>
              <a:rPr lang="pt-BR"/>
              <a:t>Processamento dos dados de movimento em tempo real;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Saída: </a:t>
            </a:r>
            <a:r>
              <a:rPr lang="pt-BR"/>
              <a:t>Interação no ambiente de </a:t>
            </a:r>
            <a:r>
              <a:rPr b="1" lang="pt-BR"/>
              <a:t>realidade aumentada</a:t>
            </a:r>
            <a:r>
              <a:rPr lang="pt-BR"/>
              <a:t>, com a exibição do objeto 3D no espaço real.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Tipo de Mídia:  </a:t>
            </a:r>
            <a:r>
              <a:rPr lang="pt-BR"/>
              <a:t>Vídeo.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Posicionamento: </a:t>
            </a:r>
            <a:r>
              <a:rPr lang="pt-BR"/>
              <a:t>Micro.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Preço:</a:t>
            </a:r>
            <a:r>
              <a:rPr lang="pt-BR"/>
              <a:t> R$ 2000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400" y="1077450"/>
            <a:ext cx="3567450" cy="2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Giroscópio/Acelerômetro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46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</a:t>
            </a:r>
            <a:r>
              <a:rPr lang="pt-BR"/>
              <a:t>O giroscópio e o acelerômetro são dois sensores fundamentais presentes em muitos dispositivos eletrônicos, especialmente em smartphones, wearables, drones, veículos e dispositivos de realidade aumentada.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Ambos medem aspectos diferentes do </a:t>
            </a:r>
            <a:r>
              <a:rPr b="1" lang="pt-BR"/>
              <a:t>movimento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- Esses sensores geralmente trabalham juntos para oferecer dados mais completos, por exemplo, em sistemas de realidade aumentada, jogos, navegação e estabilização de imagem.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000" y="545722"/>
            <a:ext cx="4074300" cy="355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4996500" y="4190909"/>
            <a:ext cx="359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 chip preto quadrado no centro da placa azul, conhecido como </a:t>
            </a:r>
            <a:r>
              <a:rPr b="1" lang="pt-BR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MPU-6050</a:t>
            </a:r>
            <a:r>
              <a:rPr lang="pt-BR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Acelerômetro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017725"/>
            <a:ext cx="8520600" cy="3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pt-BR" sz="1550"/>
              <a:t>O acelerômetro é um sensor que mede aceleração linear (em m/s²) em relação aos três eixos: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X (esquerda ↔ direita)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Y (frente ↔ trás)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Z (cima ↔ baixo)</a:t>
            </a:r>
            <a:endParaRPr sz="155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Ele detecta: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Inclinação (quando o dispositivo muda de posição)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Movimento linear (se está parado, andando, caindo)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Gravidade (puxando o dispositivo para baixo)</a:t>
            </a:r>
            <a:endParaRPr sz="15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Exemplos de uso:</a:t>
            </a:r>
            <a:endParaRPr b="1"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Celulares: Detectar se está na vertical ou horizontal (modo retrato ou paisagem).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Apps de saúde: Contar passos, medir aceleração da corrida.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Airbags de carro: Detectar desaceleração brusca para acionar o airbag.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Wearables: Monitorar movimentos do corpo para exercícios físicos.</a:t>
            </a:r>
            <a:endParaRPr sz="15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r>
              <a:rPr lang="pt-BR"/>
              <a:t>iroscópio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pt-BR" sz="1550"/>
              <a:t>O giroscópio mede velocidade angular (graus por segundo) — ou seja, rotação em torno dos eixos X, Y, Z.</a:t>
            </a:r>
            <a:endParaRPr sz="155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Ele detecta: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Ângulo e direção de rotação (para onde o dispositivo está girando).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Velocidade do giro (o quão rápido está girando).</a:t>
            </a:r>
            <a:endParaRPr sz="15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Exemplos de uso:</a:t>
            </a:r>
            <a:endParaRPr b="1"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Jogos de celular: Girar o celular para controlar direção (ex.: jogos de corrida).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Realidade Virtual (VR) e Aumentada (AR): Detectar movimentos da cabeça e orientação no espaço.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Câmeras: Estabilização de imagem para evitar tremores.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pt-BR" sz="1550"/>
              <a:t>Drones: Manter equilíbrio e orientação durante o voo.</a:t>
            </a:r>
            <a:endParaRPr sz="15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Giroscópio/Acelerômetro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50"/>
              <a:t>Características</a:t>
            </a:r>
            <a:r>
              <a:rPr b="1" lang="pt-BR" sz="1550"/>
              <a:t>:</a:t>
            </a:r>
            <a:br>
              <a:rPr b="1" lang="pt-BR" sz="1550"/>
            </a:br>
            <a:endParaRPr b="1" sz="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Tipo de informação: </a:t>
            </a:r>
            <a:r>
              <a:rPr lang="pt-BR" sz="1550"/>
              <a:t>Vetorial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Dimensão da Informação:</a:t>
            </a:r>
            <a:r>
              <a:rPr lang="pt-BR" sz="1550"/>
              <a:t> 3D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Tipo de Sistema:</a:t>
            </a:r>
            <a:r>
              <a:rPr lang="pt-BR" sz="1550"/>
              <a:t> Relativo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Entrada, Processo e Saída:</a:t>
            </a:r>
            <a:endParaRPr b="1"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b="1" lang="pt-BR" sz="1550"/>
              <a:t>Entrada:</a:t>
            </a:r>
            <a:r>
              <a:rPr lang="pt-BR" sz="1550"/>
              <a:t> Movimentos lineares e rotações do dispositivo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b="1" lang="pt-BR" sz="1550"/>
              <a:t>Processo:</a:t>
            </a:r>
            <a:r>
              <a:rPr lang="pt-BR" sz="1550"/>
              <a:t> Processamento em tempo real dos dados de aceleração e rotação para determinar posição, velocidade e orientação</a:t>
            </a:r>
            <a:endParaRPr sz="1550"/>
          </a:p>
          <a:p>
            <a:pPr indent="-3270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b="1" lang="pt-BR" sz="1550"/>
              <a:t>Saída:</a:t>
            </a:r>
            <a:r>
              <a:rPr lang="pt-BR" sz="1550"/>
              <a:t> Controle de aplicativos, jogos, realidade aumentada, realidade virtual, ajuste de tela, estabilização de câmera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Tipo de Mídia:</a:t>
            </a:r>
            <a:r>
              <a:rPr lang="pt-BR" sz="1550"/>
              <a:t> Vídeo, Imagem, Tato, AR/VR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Posicionamento:</a:t>
            </a:r>
            <a:r>
              <a:rPr lang="pt-BR" sz="1550"/>
              <a:t> Micro</a:t>
            </a:r>
            <a:endParaRPr sz="1550"/>
          </a:p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550"/>
              <a:t>Preço aproximado:</a:t>
            </a:r>
            <a:r>
              <a:rPr lang="pt-BR" sz="1550"/>
              <a:t> US$2–5 por unidade (</a:t>
            </a:r>
            <a:r>
              <a:rPr lang="pt-BR" sz="1550"/>
              <a:t>Chips IMU com acelerômetro e giroscópio)</a:t>
            </a:r>
            <a:endParaRPr sz="15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Marcadores Físicos – ArUco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</a:t>
            </a:r>
            <a:r>
              <a:rPr lang="pt-BR"/>
              <a:t>ugment </a:t>
            </a:r>
            <a:r>
              <a:rPr b="1" lang="pt-BR"/>
              <a:t>R</a:t>
            </a:r>
            <a:r>
              <a:rPr lang="pt-BR"/>
              <a:t>eality </a:t>
            </a:r>
            <a:r>
              <a:rPr b="1" lang="pt-BR"/>
              <a:t>U</a:t>
            </a:r>
            <a:r>
              <a:rPr lang="pt-BR"/>
              <a:t>niversity of </a:t>
            </a:r>
            <a:r>
              <a:rPr b="1" lang="pt-BR"/>
              <a:t>Co</a:t>
            </a:r>
            <a:r>
              <a:rPr lang="pt-BR"/>
              <a:t>rdoba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Quadrados pretos e brancos que funcionam como “códigos visuais”.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Câmera detecta e calcula posição/orientação no espaço.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Simples, barato e preciso.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Usado em jogos, educação e simulações 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325" y="2435524"/>
            <a:ext cx="2929975" cy="2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3"/>
              </a:rPr>
              <a:t>https://developers.google.com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4"/>
              </a:rPr>
              <a:t>https://developer.apple.com/augmented-reality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5"/>
              </a:rPr>
              <a:t>https://invensense.tdk.com/products/motion-tracking/6-axis/mpu-6050/</a:t>
            </a:r>
            <a:r>
              <a:rPr b="1" lang="pt-BR" sz="1750"/>
              <a:t> 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6"/>
              </a:rPr>
              <a:t>https://learn.sparkfun.com/tutorials/gyroscope/all</a:t>
            </a:r>
            <a:r>
              <a:rPr b="1" lang="pt-BR" sz="1750"/>
              <a:t> 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7"/>
              </a:rPr>
              <a:t>https://pt.aliexpress.com/item/1005009013286706.html</a:t>
            </a:r>
            <a:r>
              <a:rPr b="1" lang="pt-BR" sz="1750"/>
              <a:t> 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8"/>
              </a:rPr>
              <a:t>https://www.ultraleap.com/product/leap-motion-controller</a:t>
            </a:r>
            <a:r>
              <a:rPr b="1" lang="pt-BR" sz="1750"/>
              <a:t> 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9"/>
              </a:rPr>
              <a:t>https://docs.opencv.org/4.x/d5/dae/tutorial_aruco_detection.html</a:t>
            </a:r>
            <a:r>
              <a:rPr b="1" lang="pt-BR" sz="1750"/>
              <a:t> </a:t>
            </a:r>
            <a:endParaRPr b="1" sz="1750"/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pt-BR" sz="1750" u="sng">
                <a:solidFill>
                  <a:schemeClr val="hlink"/>
                </a:solidFill>
                <a:hlinkClick r:id="rId10"/>
              </a:rPr>
              <a:t>https://jonysarcanjo.medium.com/detec%C3%A7%C3%A3o-de-marcadores-aruco-em-streams-de-v%C3%ADdeo-em-tempo-real-com-opencv-9a3d99c667d7</a:t>
            </a:r>
            <a:r>
              <a:rPr b="1" lang="pt-BR" sz="1750"/>
              <a:t> </a:t>
            </a:r>
            <a:endParaRPr b="1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Marcadores Físicos – ArUco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2145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●"/>
            </a:pPr>
            <a:r>
              <a:rPr b="1" lang="pt-BR" sz="1697">
                <a:solidFill>
                  <a:srgbClr val="434343"/>
                </a:solidFill>
              </a:rPr>
              <a:t>Dicionários</a:t>
            </a:r>
            <a:br>
              <a:rPr b="1" lang="pt-BR" sz="1697">
                <a:solidFill>
                  <a:srgbClr val="434343"/>
                </a:solidFill>
              </a:rPr>
            </a:br>
            <a:endParaRPr b="1"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○"/>
            </a:pPr>
            <a:r>
              <a:rPr lang="pt-BR" sz="1697">
                <a:solidFill>
                  <a:srgbClr val="434343"/>
                </a:solidFill>
              </a:rPr>
              <a:t>Conjunto de marcadores pré-definidos (IDs únicos).</a:t>
            </a:r>
            <a:br>
              <a:rPr lang="pt-BR" sz="1697">
                <a:solidFill>
                  <a:srgbClr val="434343"/>
                </a:solidFill>
              </a:rPr>
            </a:br>
            <a:endParaRPr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/>
              <a:buChar char="○"/>
            </a:pPr>
            <a:r>
              <a:rPr lang="pt-BR" sz="1697">
                <a:solidFill>
                  <a:srgbClr val="434343"/>
                </a:solidFill>
              </a:rPr>
              <a:t>Ex.: DICT_4X4_50, </a:t>
            </a:r>
            <a:r>
              <a:rPr b="1" lang="pt-BR" sz="1697">
                <a:solidFill>
                  <a:srgbClr val="434343"/>
                </a:solidFill>
              </a:rPr>
              <a:t>DICT_6X6_250</a:t>
            </a:r>
            <a:r>
              <a:rPr lang="pt-BR" sz="1697">
                <a:solidFill>
                  <a:srgbClr val="434343"/>
                </a:solidFill>
              </a:rPr>
              <a:t>, etc.</a:t>
            </a:r>
            <a:br>
              <a:rPr lang="pt-BR" sz="1697">
                <a:solidFill>
                  <a:srgbClr val="434343"/>
                </a:solidFill>
              </a:rPr>
            </a:br>
            <a:endParaRPr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○"/>
            </a:pPr>
            <a:r>
              <a:rPr lang="pt-BR" sz="1697">
                <a:solidFill>
                  <a:srgbClr val="434343"/>
                </a:solidFill>
              </a:rPr>
              <a:t>Mais bits → mais combinações possíveis (mas precisa de maior resolução).</a:t>
            </a:r>
            <a:br>
              <a:rPr lang="pt-BR" sz="1697">
                <a:solidFill>
                  <a:srgbClr val="434343"/>
                </a:solidFill>
              </a:rPr>
            </a:br>
            <a:endParaRPr sz="1697">
              <a:solidFill>
                <a:srgbClr val="434343"/>
              </a:solidFill>
            </a:endParaRPr>
          </a:p>
          <a:p>
            <a:pPr indent="-312145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●"/>
            </a:pPr>
            <a:r>
              <a:rPr b="1" lang="pt-BR" sz="1697">
                <a:solidFill>
                  <a:srgbClr val="434343"/>
                </a:solidFill>
              </a:rPr>
              <a:t>Resolução</a:t>
            </a:r>
            <a:br>
              <a:rPr b="1" lang="pt-BR" sz="1697">
                <a:solidFill>
                  <a:srgbClr val="434343"/>
                </a:solidFill>
              </a:rPr>
            </a:br>
            <a:endParaRPr b="1"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○"/>
            </a:pPr>
            <a:r>
              <a:rPr lang="pt-BR" sz="1697">
                <a:solidFill>
                  <a:srgbClr val="434343"/>
                </a:solidFill>
              </a:rPr>
              <a:t>Quanto maior o marcador ou a câmera, melhor a detecção.</a:t>
            </a:r>
            <a:br>
              <a:rPr lang="pt-BR" sz="1697">
                <a:solidFill>
                  <a:srgbClr val="434343"/>
                </a:solidFill>
              </a:rPr>
            </a:br>
            <a:endParaRPr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○"/>
            </a:pPr>
            <a:r>
              <a:rPr lang="pt-BR" sz="1697">
                <a:solidFill>
                  <a:srgbClr val="434343"/>
                </a:solidFill>
              </a:rPr>
              <a:t>Marcadores pequenos podem falhar se a câmera não captar detalhes.</a:t>
            </a:r>
            <a:br>
              <a:rPr lang="pt-BR" sz="1697">
                <a:solidFill>
                  <a:srgbClr val="434343"/>
                </a:solidFill>
              </a:rPr>
            </a:br>
            <a:endParaRPr sz="1697">
              <a:solidFill>
                <a:srgbClr val="434343"/>
              </a:solidFill>
            </a:endParaRPr>
          </a:p>
          <a:p>
            <a:pPr indent="-312145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Proxima Nova"/>
              <a:buChar char="○"/>
            </a:pPr>
            <a:r>
              <a:rPr lang="pt-BR" sz="1697">
                <a:solidFill>
                  <a:srgbClr val="434343"/>
                </a:solidFill>
              </a:rPr>
              <a:t>Ideal: impressão nítida e câmera de boa qualidade.</a:t>
            </a:r>
            <a:endParaRPr sz="1697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150" y="219400"/>
            <a:ext cx="2199250" cy="2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Marcadores Físicos – ArUco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34343"/>
                </a:solidFill>
              </a:rPr>
              <a:t>Por que não existem 2³⁶ marcadores no 6x6?</a:t>
            </a:r>
            <a:endParaRPr b="1"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Char char="●"/>
            </a:pPr>
            <a:r>
              <a:rPr lang="pt-BR" sz="1300">
                <a:solidFill>
                  <a:srgbClr val="434343"/>
                </a:solidFill>
              </a:rPr>
              <a:t>Nem toda combinação é válida.</a:t>
            </a:r>
            <a:br>
              <a:rPr lang="pt-BR" sz="1300">
                <a:solidFill>
                  <a:srgbClr val="434343"/>
                </a:solidFill>
              </a:rPr>
            </a:b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434343"/>
                </a:solidFill>
              </a:rPr>
              <a:t>Marcadores precisam de </a:t>
            </a:r>
            <a:r>
              <a:rPr b="1" lang="pt-BR" sz="1300">
                <a:solidFill>
                  <a:srgbClr val="434343"/>
                </a:solidFill>
              </a:rPr>
              <a:t>bordas fixas</a:t>
            </a:r>
            <a:r>
              <a:rPr lang="pt-BR" sz="1300">
                <a:solidFill>
                  <a:srgbClr val="434343"/>
                </a:solidFill>
              </a:rPr>
              <a:t> (preto/branco) para detecção.</a:t>
            </a:r>
            <a:br>
              <a:rPr lang="pt-BR" sz="1300">
                <a:solidFill>
                  <a:srgbClr val="434343"/>
                </a:solidFill>
              </a:rPr>
            </a:b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434343"/>
                </a:solidFill>
              </a:rPr>
              <a:t>Regras de </a:t>
            </a:r>
            <a:r>
              <a:rPr b="1" lang="pt-BR" sz="1300">
                <a:solidFill>
                  <a:srgbClr val="434343"/>
                </a:solidFill>
              </a:rPr>
              <a:t>distância mínima entre padrões</a:t>
            </a:r>
            <a:r>
              <a:rPr lang="pt-BR" sz="1300">
                <a:solidFill>
                  <a:srgbClr val="434343"/>
                </a:solidFill>
              </a:rPr>
              <a:t> (distância de </a:t>
            </a:r>
            <a:r>
              <a:rPr b="1" lang="pt-BR" sz="1300">
                <a:solidFill>
                  <a:srgbClr val="434343"/>
                </a:solidFill>
              </a:rPr>
              <a:t>Hamming</a:t>
            </a:r>
            <a:r>
              <a:rPr lang="pt-BR" sz="1300">
                <a:solidFill>
                  <a:srgbClr val="434343"/>
                </a:solidFill>
              </a:rPr>
              <a:t>).</a:t>
            </a:r>
            <a:br>
              <a:rPr lang="pt-BR" sz="1300">
                <a:solidFill>
                  <a:srgbClr val="434343"/>
                </a:solidFill>
              </a:rPr>
            </a:b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97">
              <a:solidFill>
                <a:srgbClr val="434343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75" y="984750"/>
            <a:ext cx="2199250" cy="2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Marcadores Físicos – ArUco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Tipo de informação:</a:t>
            </a:r>
            <a:r>
              <a:rPr lang="pt-BR" sz="1500">
                <a:solidFill>
                  <a:srgbClr val="666666"/>
                </a:solidFill>
              </a:rPr>
              <a:t> Raster (R) – padrões de imagem captados pela câmera.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Dimensão da informação:</a:t>
            </a:r>
            <a:r>
              <a:rPr lang="pt-BR" sz="1500">
                <a:solidFill>
                  <a:srgbClr val="666666"/>
                </a:solidFill>
              </a:rPr>
              <a:t> 2D – quadrados planos usados para rastreamento.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Sistema:</a:t>
            </a:r>
            <a:r>
              <a:rPr lang="pt-BR" sz="1500">
                <a:solidFill>
                  <a:srgbClr val="666666"/>
                </a:solidFill>
              </a:rPr>
              <a:t> Relativo (T) – dependem da câmera para definir posição/orientação.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Função:</a:t>
            </a:r>
            <a:r>
              <a:rPr lang="pt-BR" sz="1500">
                <a:solidFill>
                  <a:srgbClr val="666666"/>
                </a:solidFill>
              </a:rPr>
              <a:t> Entrada (E) – fornecem dados visuais para o sistema processar.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Mídia:</a:t>
            </a:r>
            <a:r>
              <a:rPr lang="pt-BR" sz="1500">
                <a:solidFill>
                  <a:srgbClr val="666666"/>
                </a:solidFill>
              </a:rPr>
              <a:t> Imagem (Im) – códigos visuais impressos ou exibidos.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Posicionamento:</a:t>
            </a:r>
            <a:r>
              <a:rPr lang="pt-BR" sz="1500">
                <a:solidFill>
                  <a:srgbClr val="666666"/>
                </a:solidFill>
              </a:rPr>
              <a:t> Macro (Pa) – permitem rastrear localização/âncora de objetos virtuais.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Especificações:</a:t>
            </a:r>
            <a:endParaRPr b="1" sz="1500">
              <a:solidFill>
                <a:srgbClr val="66666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pt-BR" sz="1500">
                <a:solidFill>
                  <a:srgbClr val="666666"/>
                </a:solidFill>
              </a:rPr>
              <a:t>Impressão em papel comum (baixo custo).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pt-BR" sz="1500">
                <a:solidFill>
                  <a:srgbClr val="666666"/>
                </a:solidFill>
              </a:rPr>
              <a:t>Requer câmera para captura.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pt-BR" sz="1500">
                <a:solidFill>
                  <a:srgbClr val="666666"/>
                </a:solidFill>
              </a:rPr>
              <a:t>Processamento via bibliotecas (ex.: OpenCV).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b="1" lang="pt-BR" sz="1500">
                <a:solidFill>
                  <a:srgbClr val="666666"/>
                </a:solidFill>
              </a:rPr>
              <a:t>Preço:</a:t>
            </a:r>
            <a:r>
              <a:rPr lang="pt-BR" sz="1500">
                <a:solidFill>
                  <a:srgbClr val="666666"/>
                </a:solidFill>
              </a:rPr>
              <a:t> Muito baixo (custo de impressão e câmera).</a:t>
            </a:r>
            <a:endParaRPr b="1"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Marcadores Físicos – ArUco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Teste Aruco.ipynb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23" y="1017725"/>
            <a:ext cx="5271699" cy="35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Smartphone com </a:t>
            </a:r>
            <a:r>
              <a:rPr lang="pt-BR"/>
              <a:t>ARCore/ARKit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ARCore e ARKit são plataformas de Realidade Aumentada (RA) criadas, respectivamente, pelo Google e pela Apple.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 permitem que desenvolvedores criem aplicativos capazes de sobrepor elementos virtuais ao mundo real, usando apenas a câmera e os sensores dos smartphones.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 tecnologias transformam o celular em uma ferramenta capaz de: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Reconhecer o ambiente físico (paredes, mesas, objetos).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Entender a posição e o movimento do aparelho no espaço.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Inserir objetos digitais com aparência realista, ajustando escala, profundidade e iluminação.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425" y="3585963"/>
            <a:ext cx="1768748" cy="13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683" y="3744438"/>
            <a:ext cx="1570567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Smartphone com ARCore/ARKit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ARCore funciona com Java/OpenGL, Unity e Unreal e foca em três aspectos principais: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Rastreamento de movimento (Motion tracking):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usando a câmera do celular para observar pontos de referência no ambiente e os dados do sensor IMU, o ARCore determina tanto a posição quanto a orientação (pose) do telefone enquanto ele se movimenta. Assim, os objetos virtuais permanecem corretamente posicionados.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Compreensão do ambiente (Environmental understanding):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comum que objetos de RA sejam colocados no chão ou em uma mesa. O ARCore consegue detectar superfícies horizontais usando os mesmos pontos de referência utilizados no rastreamento de movimento.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Estimativa de luz (Light estimation):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ARCore observa a iluminação ambiente e permite que os desenvolvedores apliquem luzes nos objetos virtuais de forma compatível com o entorno, deixando sua aparência ainda mais realista.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(Corte e Tradução de https://arstechnica.com/gadgets/2017/08/googles-arcore-brings-augmented-reality-to-millions-of-android-devices/)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ARCore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77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de informação: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Vetorial (V):  rastreamento de movimento, mapeamento do espaço.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Raster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(R):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imagens da câmera usadas como base para detecção.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Dimensão: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(posição e orientação no espaço).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Absoluto (A):  posicionamento no espaço físico.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Relativo (T):  rastreamento relativo ao movimento do dispositivo.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(E), Processo (P), Saída (S):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câmera RGB, sensores IMU (acelerômetro, giroscópio).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fusão de dados para rastreamento, detecção de superfícies e luz.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objetos virtuais integrados ao ambiente em tempo real.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